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402" r:id="rId2"/>
    <p:sldId id="404" r:id="rId3"/>
    <p:sldId id="405" r:id="rId4"/>
    <p:sldId id="403" r:id="rId5"/>
    <p:sldId id="407" r:id="rId6"/>
    <p:sldId id="408" r:id="rId7"/>
    <p:sldId id="406" r:id="rId8"/>
    <p:sldId id="410" r:id="rId9"/>
    <p:sldId id="411" r:id="rId10"/>
    <p:sldId id="409" r:id="rId11"/>
    <p:sldId id="413" r:id="rId12"/>
    <p:sldId id="412" r:id="rId13"/>
    <p:sldId id="415" r:id="rId14"/>
    <p:sldId id="41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A854"/>
    <a:srgbClr val="E67F46"/>
    <a:srgbClr val="E6A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0C6A91-800C-4FF3-B156-D0D9A98AFF9E}" type="datetimeFigureOut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7EFA00-6A1E-48B4-8A14-1DC166BB3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6FD77-C9C3-4289-9D89-11CD4B9AF85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0EA8D-762D-423F-9181-996B4907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F4E89-D384-4A08-B216-18345356765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24022-E5D0-493F-AD3F-6F6D52EDA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7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D7F9-EEB5-4791-A8DA-702950E6961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98BD8-25AC-406E-BAAE-11AB9357C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9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519B-C841-47A6-83F8-BE11842FE8B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A0F5-D7C6-4487-B870-FBA7A1B54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1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51469-883F-4E86-AC93-B7464A6F4E89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50964-A26B-45B2-B2CA-6F2445EC7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6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FCB68-A5E5-49A5-9AC0-F889E303CC03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80C7-B2DD-40F1-8BC3-1C7923186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3636-F538-4BAE-843F-988C26CC994D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3E2B1-C96E-45B3-AC7B-8B0955C15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2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2175B-58AA-4BCB-A355-22D867CDD2A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281F8-0EE9-4B44-A0F5-FF3D9A4F4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81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0AA2B-698D-4B9A-9E92-B854051DA8B8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DE68-3292-4738-B699-EEE4D15E1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1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C117-0ABE-444E-BEB4-888DE9CF5CEC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1F8D2-6E20-47FB-B3E5-C37CA04FE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3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A453-A269-4B74-BC80-6224A40D40E4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7BAF-1528-4A10-9D33-F5A098E6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26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7520AE-A9E3-4CC6-9A7B-2D6096004525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B769FE-7C57-4F81-9E36-9EDE2A28C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/>
            </a:gs>
            <a:gs pos="100000">
              <a:srgbClr val="FFEBFA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i-FI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PENGAKUAN</a:t>
            </a:r>
            <a:br>
              <a:rPr lang="fi-FI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i-FI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endParaRPr lang="en-US" b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883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bg1"/>
                </a:solidFill>
              </a:rPr>
              <a:t>Bab 18</a:t>
            </a:r>
          </a:p>
        </p:txBody>
      </p:sp>
      <p:pic>
        <p:nvPicPr>
          <p:cNvPr id="122884" name="Picture 17" descr="C:\Users\Rudi Pg\Desktop\Akop2rud kanan crop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075" y="0"/>
            <a:ext cx="4352925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Diterimanya Uang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b="1" smtClean="0"/>
              <a:t>Contoh Soal</a:t>
            </a:r>
          </a:p>
          <a:p>
            <a:pPr marL="55245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smtClean="0"/>
              <a:t>Bunga Menurun (</a:t>
            </a:r>
            <a:r>
              <a:rPr lang="en-US" sz="2400" i="1" smtClean="0"/>
              <a:t>Flat</a:t>
            </a:r>
            <a:r>
              <a:rPr lang="en-US" sz="2400" smtClean="0"/>
              <a:t>), Jumlah Angsuran Tetap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20211-A739-46F5-A8AC-511398DC621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210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2571750"/>
            <a:ext cx="6180137" cy="367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Diterimanya Uang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Kelemahan metode perhitungan dengan bunga menurun dan angsuran tetap adalah jumlah pokok angsuran dan bunga bulanan tidak sama dari bulan ke bulan.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 akuntansi koperasi harus melihat tabel angsuran bunga satu per satu, untuk memilah berapa pokok angsuran yang dibayarkan oleh anggota dan berapa bunga yang dibayarkan oleh anggota.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Tanpa memilah jumlah pokok angsuran dan bunga bulanan, pengakuan pendapatan tidak dapat dilakukan secara akurat.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jumlah anggota yang meminjam cukup banyak, harus dilihat tabel angsuran pinjaman untuk setiap anggota, dan itu akan memberikan pekerjaan tambahan bagi staf akuntansi.</a:t>
            </a:r>
            <a:endParaRPr lang="en-US" sz="10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B3344-FAEE-4B6F-BBA4-210D696ADD67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Diterimanya Uang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Suatu koperasi mungkin memiliki beberapa bidang usaha sekaligus dan menerapkan kebijakan pembayaran secara bersamaan atas berbagai transaksi (penjualan tunai, penjualan kredit, hingga penjualan angsuran).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Jika sebuah koperasi memiliki berbagai bidang usaha dan berbagai cara pembayaran, akun-akun yang digunakan untuk transaksi penjualan dan piutang usaha harus dipisahkan.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penjualan kredit dan penjualan cicilan harus dipisahkan secara jelas.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 piutang yang berasal dari penjualan kredit dan penjualan angsuran harus dipisahkan satu dengan lainnya.</a:t>
            </a:r>
            <a:endParaRPr lang="en-US" sz="6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DB86B-8D7E-47F6-A5EE-3BFB44E2CF9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Proses Produksi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Metode ini mengakui pendapatan pada saat berlangsungnya proses produksi.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 langsung diakui tanpa menunggu terjadinya penjualan produk atau menunggu saat diterimanya uang hasil penjualan.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 dapat dilakukan karena pada proses produksi ada sejumlah aktiva yang mengalami kenaikan nilai akibat proses tersebut.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Metode ini bisa diterapkan pada beberapa jenis koperasi yang memiliki usaha khusus, seperti: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bisnis peternakan.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bisnis perkebunan.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sebagai pengembang perumahan (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estate developer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sebagai kontraktor bangunan.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6A9D2-394A-463B-82DD-F19C50DCDA5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Selesainya Produksi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Pendapatan diakui bukan pada saat terjadinya transaksi penjualan atau saat uang hasil penjualan diterima, tetapi ketika proses menghasilkan produk tersebut telah selesai.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Ini dapat dilakukan koperasi yang memiliki produk yang: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 terserap oleh pasar, berapa pun volume produksinya.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harga jualnya relatif stabil dari waktu ke waktu.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Koperasi-koperasi yang memiliki karakteristik produk seperti itu mencakup: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produsen produk pertanian.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produsen bahan tambang.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Koperasi produsen emas, perak, dan sebagainya.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CD6A0-AE88-459D-B883-5A8C2B57FD8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Pendapatan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Pendapatan </a:t>
            </a:r>
            <a:r>
              <a:rPr lang="en-US" sz="2400" smtClean="0"/>
              <a:t>adalah kenaikan jumlah aktiva yang dimiliki oleh koperasi yang tidak disebabkan oleh kenaikan jumlah utang atau kenaikan jumlah modal anggota.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Kenaikan jumlah utang koperasi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 menyebabkan bertambahnya jumlah aktiva yang dimiliki koperasi, tapi tidak dapat dikelompokkan sebagai pendapatan koperasi.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Tambahan setoran modal oleh anggota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(simpanan pokok dan simpanan wajib) juga akan menyebabkan bertambahnya jumlah aktiva koperasi, yang juga tidak dapat dikelompokkan sebagai pendapatan koperasi.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Sering kali, staf akuntansi dan pengurus koperasi mencampuradukkan pemahaman tentang </a:t>
            </a:r>
            <a:r>
              <a:rPr lang="en-US" sz="2400" b="1" smtClean="0"/>
              <a:t>pendapatan </a:t>
            </a:r>
            <a:r>
              <a:rPr lang="en-US" sz="2400" smtClean="0"/>
              <a:t>(</a:t>
            </a:r>
            <a:r>
              <a:rPr lang="en-US" sz="2400" i="1" smtClean="0"/>
              <a:t>income</a:t>
            </a:r>
            <a:r>
              <a:rPr lang="en-US" sz="2400" smtClean="0"/>
              <a:t>), </a:t>
            </a:r>
            <a:r>
              <a:rPr lang="en-US" sz="2400" b="1" smtClean="0"/>
              <a:t>penjualan </a:t>
            </a:r>
            <a:r>
              <a:rPr lang="en-US" sz="2400" smtClean="0"/>
              <a:t>(</a:t>
            </a:r>
            <a:r>
              <a:rPr lang="en-US" sz="2400" i="1" smtClean="0"/>
              <a:t>revenue</a:t>
            </a:r>
            <a:r>
              <a:rPr lang="en-US" sz="2400" smtClean="0"/>
              <a:t>), dan </a:t>
            </a:r>
            <a:r>
              <a:rPr lang="en-US" sz="2400" b="1" i="1" smtClean="0"/>
              <a:t>earning</a:t>
            </a:r>
            <a:r>
              <a:rPr lang="en-US" sz="240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8DD0B5-64B7-463A-942C-D0147F4D9D6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Pengakuan Pendapatan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b="1" smtClean="0"/>
              <a:t>Pengakuan pendapatan </a:t>
            </a:r>
            <a:r>
              <a:rPr lang="en-US" sz="2400" smtClean="0"/>
              <a:t>adalah waktu (</a:t>
            </a:r>
            <a:r>
              <a:rPr lang="en-US" sz="2400" i="1" smtClean="0"/>
              <a:t>timing</a:t>
            </a:r>
            <a:r>
              <a:rPr lang="en-US" sz="2400" smtClean="0"/>
              <a:t>) diakuinya pendapatan oleh koperasi.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Pengakuan pendapatan merupakan ketetapan tentang kapan pendapatan yang menjadi hak koperasi bisa diakui oleh institusi tersebut.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Pengakuan pendapatan juga merupakan periode di mana suatu aktivitas yang menjadi sumber pendapatan utama bagi koperasi dicatat sebagai pendapatan oleh koperasi.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Semua ini mencakup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 tertentu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selama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periode tertentu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45895-2980-43B0-A720-7847D7DC0A14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accent1"/>
                </a:solidFill>
              </a:rPr>
              <a:t>Metode Pengakuan Pendapatan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smtClean="0"/>
              <a:t>Pendapatan diakui pada saat terjadinya transaksi.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smtClean="0"/>
              <a:t>Pendapatan diakui pada saat diterimanya uang.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smtClean="0"/>
              <a:t>Pendapatan diakui pada saat proses produksi.</a:t>
            </a:r>
          </a:p>
          <a:p>
            <a:pPr marL="45720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smtClean="0"/>
              <a:t>Pendapatan diakui pada saat selesainya produksi.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Pemilihan metode yang akan digunakan suatu koperasi akan dipengaruhi oleh karakteristik produk, industri, dan kebijakan penjualan yang dimiliki koperasi tersebut.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 produk dapat memiliki pengaruh langsung terhadap kenaikan jumlah aktiva yang dimiliki suatu koperasi.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Kebijakan penjualan akan mempengaruhi waktu yang dianggap tepat untuk mengakui pendapatan koperasi bersangkutan.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11D88-DBCE-494C-89C9-3E129283A060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Terjadinya Transaksi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Cara mengakui pendapatan yang paling banyak digunakan oleh koperasi, dalam berbagai bidang usaha.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Pendapatan diakui pada saat koperasi melakukan </a:t>
            </a:r>
            <a:r>
              <a:rPr lang="en-US" sz="2400" i="1" smtClean="0"/>
              <a:t>transaksi</a:t>
            </a:r>
            <a:r>
              <a:rPr lang="en-US" sz="2400" smtClean="0"/>
              <a:t> dengan pihak lain, tanpa memandang apakah transaksi tersebut dilakukan secara tunai atau secara kredit.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Jadi, yang penting adalah pendapatan </a:t>
            </a:r>
            <a:r>
              <a:rPr lang="en-US" sz="2400" i="1" smtClean="0"/>
              <a:t>langsung diakui pada saat terjadi kesepakatan </a:t>
            </a:r>
            <a:r>
              <a:rPr lang="en-US" sz="2400" smtClean="0"/>
              <a:t>antara koperasi dan pihak lain. </a:t>
            </a:r>
          </a:p>
          <a:p>
            <a:pPr indent="20638"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b="1" smtClean="0"/>
              <a:t>Kesepakatan</a:t>
            </a:r>
            <a:r>
              <a:rPr lang="en-US" sz="2400" smtClean="0"/>
              <a:t> itu diwujudkan dalam: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penyerahan barang atau jasa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diterimanya uang yang dibuktikan dengan dokumen resmi (faktur, nota, kuitansi, atau dokumen resmi lainnya)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68A75-30B3-46D6-BDC7-90F567A0EB4E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Diterimanya Uang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Metode ini mengakui pendapatan bukan pada saat terjadinya transaksi antara koperasi dan pihak lain, tetapi pada saat uangnya diterima oleh koperasi dari pihak yang membeli produk.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pada saat koperasi menyerahkan barang atau jasa tetapi pelanggannya belum membayar, koperasi tidak akan mengakui pendapatan.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Jika pelanggan baru menyerahkan sebagian uang, koperasi juga harus mengakui sebesar jumlah uang yang diterimanya tersebut.</a:t>
            </a:r>
            <a:endParaRPr lang="en-US" sz="1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2CFC9B-9A95-449B-9DBC-28C1201A148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Diterimanya Uang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Metode ini banyak digunakan oleh koperasi yang menjual produknya dengan cara cicilan (angsuran). </a:t>
            </a:r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Metode pengakuan pendapatan pada saat diterimanya uang sangatlah penting bagi koperasi karena: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sebagian besar koperasi menjual produknya kepada anggota secara cicilan </a:t>
            </a:r>
          </a:p>
          <a:p>
            <a:pPr lvl="1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anggota koperasi membeli barang tertentu atau meminjam uang dari koperasi serta akan membayarnya dengan cara mengangsur dalam jumlah dan waktu yang telah disepakati </a:t>
            </a:r>
            <a:endParaRPr lang="en-US" sz="14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9EB4E-FFF9-4D3C-A898-615A48ED988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Diterimanya Uang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b="1" smtClean="0"/>
              <a:t>Contoh Soal</a:t>
            </a:r>
          </a:p>
          <a:p>
            <a:pPr marL="4381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Sebuah koperasi simpan pinjam memberikan pinjaman uang kepada anggotanya sebesar Rp15.000.000. </a:t>
            </a:r>
          </a:p>
          <a:p>
            <a:pPr marL="4381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Koperasi menetapkan bunga sebesar 1,5% per bulan. </a:t>
            </a:r>
          </a:p>
          <a:p>
            <a:pPr marL="438150" eaLnBrk="1" hangingPunct="1">
              <a:spcBef>
                <a:spcPts val="600"/>
              </a:spcBef>
              <a:buClr>
                <a:schemeClr val="accent1"/>
              </a:buClr>
              <a:defRPr/>
            </a:pPr>
            <a:r>
              <a:rPr lang="en-US" sz="2400" smtClean="0"/>
              <a:t>Anggota tersebut meminta untuk mengangsur selama 12 kali (bulan).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BA238-CDCD-4F80-9CD8-730BB3579972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F81BD"/>
            </a:gs>
            <a:gs pos="3999">
              <a:srgbClr val="FFFFFF"/>
            </a:gs>
            <a:gs pos="97000">
              <a:srgbClr val="FFFFFF"/>
            </a:gs>
            <a:gs pos="100000">
              <a:srgbClr val="4F81BD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i-FI" altLang="en-US" sz="3600" smtClean="0">
                <a:solidFill>
                  <a:schemeClr val="accent1"/>
                </a:solidFill>
              </a:rPr>
              <a:t>Pendapatan Diakui pada </a:t>
            </a:r>
            <a:br>
              <a:rPr lang="fi-FI" altLang="en-US" sz="3600" smtClean="0">
                <a:solidFill>
                  <a:schemeClr val="accent1"/>
                </a:solidFill>
              </a:rPr>
            </a:br>
            <a:r>
              <a:rPr lang="fi-FI" altLang="en-US" sz="3600" smtClean="0">
                <a:solidFill>
                  <a:schemeClr val="accent1"/>
                </a:solidFill>
              </a:rPr>
              <a:t>Saat Diterimanya Uang</a:t>
            </a:r>
            <a:endParaRPr lang="en-US" altLang="en-US" sz="3600" smtClean="0">
              <a:solidFill>
                <a:schemeClr val="accent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defRPr/>
            </a:pPr>
            <a:endParaRPr lang="en-US" sz="800" smtClean="0"/>
          </a:p>
          <a:p>
            <a:pPr eaLnBrk="1" hangingPunct="1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2400" b="1" smtClean="0"/>
              <a:t>Contoh Soal</a:t>
            </a:r>
          </a:p>
          <a:p>
            <a:pPr marL="552450" indent="-457200" eaLnBrk="1" hangingPunct="1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smtClean="0"/>
              <a:t>Bunga Tetap (</a:t>
            </a:r>
            <a:r>
              <a:rPr lang="en-US" sz="2400" i="1" smtClean="0"/>
              <a:t>Flat</a:t>
            </a:r>
            <a:r>
              <a:rPr lang="en-US" sz="2400" smtClean="0"/>
              <a:t>), Jumlah Angsuran Tetap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A37F37-15E1-4C42-AEF8-3489109E036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10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88" y="4229100"/>
            <a:ext cx="56102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07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088" y="2571750"/>
            <a:ext cx="625316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2575</TotalTime>
  <Words>886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PENGAKUAN PENDAPATAN</vt:lpstr>
      <vt:lpstr>Pendapatan</vt:lpstr>
      <vt:lpstr>Pengakuan Pendapatan</vt:lpstr>
      <vt:lpstr>Metode Pengakuan Pendapatan</vt:lpstr>
      <vt:lpstr>Pendapatan Diakui pada  Saat Terjadinya Transaksi</vt:lpstr>
      <vt:lpstr>Pendapatan Diakui pada  Saat Diterimanya Uang</vt:lpstr>
      <vt:lpstr>Pendapatan Diakui pada  Saat Diterimanya Uang</vt:lpstr>
      <vt:lpstr>Pendapatan Diakui pada  Saat Diterimanya Uang</vt:lpstr>
      <vt:lpstr>Pendapatan Diakui pada  Saat Diterimanya Uang</vt:lpstr>
      <vt:lpstr>Pendapatan Diakui pada  Saat Diterimanya Uang</vt:lpstr>
      <vt:lpstr>Pendapatan Diakui pada  Saat Diterimanya Uang</vt:lpstr>
      <vt:lpstr>Pendapatan Diakui pada  Saat Diterimanya Uang</vt:lpstr>
      <vt:lpstr>Pendapatan Diakui pada  Saat Proses Produksi</vt:lpstr>
      <vt:lpstr>Pendapatan Diakui pada  Saat Selesainya Produksi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Bagian3 Bab11-19</dc:title>
  <dc:creator>Rudi Pulunggono</dc:creator>
  <cp:lastModifiedBy>WIN 8.1</cp:lastModifiedBy>
  <cp:revision>570</cp:revision>
  <dcterms:created xsi:type="dcterms:W3CDTF">2012-07-27T06:53:21Z</dcterms:created>
  <dcterms:modified xsi:type="dcterms:W3CDTF">2016-10-13T03:29:31Z</dcterms:modified>
</cp:coreProperties>
</file>